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1"/>
  </p:notesMasterIdLst>
  <p:handoutMasterIdLst>
    <p:handoutMasterId r:id="rId92"/>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444" r:id="rId15"/>
    <p:sldId id="538" r:id="rId16"/>
    <p:sldId id="539" r:id="rId17"/>
    <p:sldId id="431" r:id="rId18"/>
    <p:sldId id="540" r:id="rId19"/>
    <p:sldId id="534" r:id="rId20"/>
    <p:sldId id="535" r:id="rId21"/>
    <p:sldId id="585" r:id="rId22"/>
    <p:sldId id="542" r:id="rId23"/>
    <p:sldId id="541" r:id="rId24"/>
    <p:sldId id="377" r:id="rId25"/>
    <p:sldId id="586" r:id="rId26"/>
    <p:sldId id="587" r:id="rId27"/>
    <p:sldId id="588" r:id="rId28"/>
    <p:sldId id="601" r:id="rId29"/>
    <p:sldId id="544" r:id="rId30"/>
    <p:sldId id="589" r:id="rId31"/>
    <p:sldId id="590" r:id="rId32"/>
    <p:sldId id="592" r:id="rId33"/>
    <p:sldId id="593" r:id="rId34"/>
    <p:sldId id="594" r:id="rId35"/>
    <p:sldId id="546" r:id="rId36"/>
    <p:sldId id="602" r:id="rId37"/>
    <p:sldId id="584" r:id="rId38"/>
    <p:sldId id="603" r:id="rId39"/>
    <p:sldId id="604" r:id="rId40"/>
    <p:sldId id="549" r:id="rId41"/>
    <p:sldId id="599" r:id="rId42"/>
    <p:sldId id="605" r:id="rId43"/>
    <p:sldId id="547" r:id="rId44"/>
    <p:sldId id="600" r:id="rId45"/>
    <p:sldId id="381" r:id="rId46"/>
    <p:sldId id="509" r:id="rId47"/>
    <p:sldId id="458" r:id="rId48"/>
    <p:sldId id="606" r:id="rId49"/>
    <p:sldId id="607" r:id="rId50"/>
    <p:sldId id="609" r:id="rId51"/>
    <p:sldId id="581" r:id="rId52"/>
    <p:sldId id="574" r:id="rId53"/>
    <p:sldId id="557" r:id="rId54"/>
    <p:sldId id="561" r:id="rId55"/>
    <p:sldId id="562" r:id="rId56"/>
    <p:sldId id="467" r:id="rId57"/>
    <p:sldId id="563" r:id="rId58"/>
    <p:sldId id="575" r:id="rId59"/>
    <p:sldId id="576" r:id="rId60"/>
    <p:sldId id="583" r:id="rId61"/>
    <p:sldId id="564" r:id="rId62"/>
    <p:sldId id="565" r:id="rId63"/>
    <p:sldId id="378" r:id="rId64"/>
    <p:sldId id="472" r:id="rId65"/>
    <p:sldId id="608" r:id="rId66"/>
    <p:sldId id="423" r:id="rId67"/>
    <p:sldId id="387" r:id="rId68"/>
    <p:sldId id="477" r:id="rId69"/>
    <p:sldId id="567" r:id="rId70"/>
    <p:sldId id="390" r:id="rId71"/>
    <p:sldId id="479" r:id="rId72"/>
    <p:sldId id="481" r:id="rId73"/>
    <p:sldId id="482" r:id="rId74"/>
    <p:sldId id="487" r:id="rId75"/>
    <p:sldId id="568" r:id="rId76"/>
    <p:sldId id="577" r:id="rId77"/>
    <p:sldId id="392" r:id="rId78"/>
    <p:sldId id="569" r:id="rId79"/>
    <p:sldId id="570" r:id="rId80"/>
    <p:sldId id="571" r:id="rId81"/>
    <p:sldId id="579" r:id="rId82"/>
    <p:sldId id="578" r:id="rId83"/>
    <p:sldId id="407" r:id="rId84"/>
    <p:sldId id="591" r:id="rId85"/>
    <p:sldId id="428" r:id="rId86"/>
    <p:sldId id="442" r:id="rId87"/>
    <p:sldId id="443" r:id="rId88"/>
    <p:sldId id="580" r:id="rId89"/>
    <p:sldId id="409" r:id="rId9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4"/>
    <p:restoredTop sz="75275"/>
  </p:normalViewPr>
  <p:slideViewPr>
    <p:cSldViewPr>
      <p:cViewPr varScale="1">
        <p:scale>
          <a:sx n="71" d="100"/>
          <a:sy n="71" d="100"/>
        </p:scale>
        <p:origin x="256" y="168"/>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7/25/18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16</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405549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24</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383665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37</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45</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55</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63</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410346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67</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77</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86</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88</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de.pyret.org/editor#share=1IntcU5lWgBuzlhk6DypExsFU-J7DiiN6"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hyperlink" Target="https://code.pyret.org/editor#share=1mhIjMpk3PM6D9EeY8-6VI95kDLVAPFy5"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hyperlink" Target="http://www.tinder.com/"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11.xml"/><Relationship Id="rId4" Type="http://schemas.openxmlformats.org/officeDocument/2006/relationships/image" Target="../media/image41.emf"/></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bit.ly/ExploreLR" TargetMode="Externa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47.tiff"/><Relationship Id="rId5" Type="http://schemas.openxmlformats.org/officeDocument/2006/relationships/image" Target="../media/image46.jpeg"/><Relationship Id="rId4" Type="http://schemas.openxmlformats.org/officeDocument/2006/relationships/image" Target="../media/image45.jpeg"/></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580AB119-74A3-5C45-8270-274EA0CCAD7E}"/>
              </a:ext>
            </a:extLst>
          </p:cNvPr>
          <p:cNvSpPr/>
          <p:nvPr/>
        </p:nvSpPr>
        <p:spPr>
          <a:xfrm>
            <a:off x="-152400" y="228600"/>
            <a:ext cx="9296400" cy="411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err="1">
                <a:latin typeface="Courier" pitchFamily="2" charset="0"/>
              </a:rPr>
              <a:t>Wifi</a:t>
            </a:r>
            <a:r>
              <a:rPr lang="en-US" sz="4800" b="1" dirty="0">
                <a:latin typeface="Courier" pitchFamily="2" charset="0"/>
              </a:rPr>
              <a:t>:</a:t>
            </a:r>
          </a:p>
          <a:p>
            <a:pPr algn="ctr"/>
            <a:r>
              <a:rPr lang="en-US" sz="4600" b="1" dirty="0" err="1">
                <a:latin typeface="Courier" pitchFamily="2" charset="0"/>
              </a:rPr>
              <a:t>StuySurvey</a:t>
            </a:r>
            <a:r>
              <a:rPr lang="en-US" sz="4600" b="1" dirty="0">
                <a:latin typeface="Courier" pitchFamily="2" charset="0"/>
              </a:rPr>
              <a:t>/strive4success</a:t>
            </a:r>
          </a:p>
          <a:p>
            <a:pPr algn="ctr"/>
            <a:endParaRPr lang="en-US" sz="4800" b="1" dirty="0"/>
          </a:p>
          <a:p>
            <a:pPr algn="ctr"/>
            <a:r>
              <a:rPr lang="en-US" sz="4800" b="1" i="1" dirty="0"/>
              <a:t>DO NOW:</a:t>
            </a:r>
          </a:p>
          <a:p>
            <a:pPr algn="ctr"/>
            <a:r>
              <a:rPr lang="en-US" sz="4800" b="1" dirty="0" err="1">
                <a:latin typeface="Courier" pitchFamily="2" charset="0"/>
              </a:rPr>
              <a:t>Bit.ly</a:t>
            </a:r>
            <a:r>
              <a:rPr lang="en-US" sz="4800" b="1" dirty="0">
                <a:latin typeface="Courier" pitchFamily="2" charset="0"/>
              </a:rPr>
              <a:t>/2018August7</a:t>
            </a:r>
          </a:p>
          <a:p>
            <a:pPr algn="ctr"/>
            <a:endParaRPr lang="en-US" sz="4800" b="1" dirty="0">
              <a:latin typeface="Courier" pitchFamily="2"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a:t>
            </a:r>
            <a:r>
              <a:rPr lang="en-US" sz="2400" dirty="0">
                <a:solidFill>
                  <a:schemeClr val="accent1"/>
                </a:solidFill>
                <a:latin typeface="Courier New" charset="0"/>
                <a:ea typeface="Courier New" charset="0"/>
                <a:cs typeface="Courier New" charset="0"/>
              </a:rPr>
              <a:t>-sqrt(16)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Try making other triangles!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Tables of images!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sample</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3543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label-col :: String, data-col :: String) -&gt;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pie-chart(shapes, "name", "corners")</a:t>
            </a:r>
          </a:p>
          <a:p>
            <a:pPr marL="0" indent="9525" eaLnBrk="1" hangingPunct="1">
              <a:buNone/>
            </a:pPr>
            <a:endParaRPr lang="en-US" altLang="en-US" sz="20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What is the name of this function?</a:t>
            </a:r>
          </a:p>
          <a:p>
            <a:pPr eaLnBrk="1" hangingPunct="1">
              <a:lnSpc>
                <a:spcPct val="150000"/>
              </a:lnSpc>
            </a:pPr>
            <a:r>
              <a:rPr lang="en-US" altLang="en-US" sz="2000" dirty="0">
                <a:latin typeface="Helvetica" charset="0"/>
                <a:ea typeface="ＭＳ Ｐゴシック" charset="-128"/>
                <a:cs typeface="Courier New" charset="0"/>
              </a:rPr>
              <a:t>How many inputs are in its Domain?</a:t>
            </a:r>
          </a:p>
          <a:p>
            <a:pPr eaLnBrk="1" hangingPunct="1">
              <a:lnSpc>
                <a:spcPct val="150000"/>
              </a:lnSpc>
            </a:pPr>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lnSpc>
                <a:spcPct val="150000"/>
              </a:lnSpc>
            </a:pPr>
            <a:endParaRPr lang="en-US" altLang="en-US" sz="2000" dirty="0">
              <a:latin typeface="Courier New" charset="0"/>
              <a:ea typeface="Courier New" charset="0"/>
              <a:cs typeface="Courier New"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bar-chart :: (t :: Table, label-col :: String, data-col :: String) -&gt; Image</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endParaRPr lang="en-US" altLang="en-US" sz="2000" dirty="0">
              <a:latin typeface="Helvetica" charset="0"/>
              <a:ea typeface="ＭＳ Ｐゴシック" charset="-128"/>
              <a:cs typeface="Helvetica" charset="0"/>
            </a:endParaRP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Page 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spreadsheet</a:t>
            </a:r>
            <a:endParaRPr lang="en-US" altLang="en-US" sz="2400" dirty="0">
              <a:latin typeface="Arial" charset="0"/>
              <a:ea typeface="Arial" charset="0"/>
              <a:cs typeface="Arial" charset="0"/>
            </a:endParaRP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Notice?</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Wonder?</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Describe this dataset on Page 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528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676400"/>
            <a:ext cx="861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r>
              <a:rPr lang="en-US" altLang="en-US" sz="2200" dirty="0">
                <a:latin typeface="Arial" charset="0"/>
                <a:ea typeface="Arial" charset="0"/>
                <a:cs typeface="Arial" charset="0"/>
              </a:rPr>
              <a:t>, save a copy, &amp;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304800" y="2133600"/>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41458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a:xfrm>
            <a:off x="304800" y="1722438"/>
            <a:ext cx="8686800" cy="4525962"/>
          </a:xfrm>
        </p:spPr>
        <p:txBody>
          <a:bodyPr/>
          <a:lstStyle/>
          <a:p>
            <a:pPr fontAlgn="ctr">
              <a:lnSpc>
                <a:spcPct val="150000"/>
              </a:lnSpc>
            </a:pPr>
            <a:r>
              <a:rPr lang="en-US" altLang="en-US" sz="2200" dirty="0"/>
              <a:t>Type </a:t>
            </a:r>
            <a:r>
              <a:rPr lang="en-US" altLang="en-US" sz="2200" dirty="0">
                <a:latin typeface="Courier New" charset="0"/>
                <a:ea typeface="Courier New" charset="0"/>
                <a:cs typeface="Courier New" charset="0"/>
              </a:rPr>
              <a:t>animals-table</a:t>
            </a:r>
            <a:r>
              <a:rPr lang="en-US" altLang="en-US" sz="2200" dirty="0"/>
              <a:t> into the Interactions Area</a:t>
            </a:r>
          </a:p>
          <a:p>
            <a:pPr fontAlgn="ctr">
              <a:lnSpc>
                <a:spcPct val="150000"/>
              </a:lnSpc>
            </a:pPr>
            <a:r>
              <a:rPr lang="en-US" altLang="en-US" sz="2200" dirty="0"/>
              <a:t>How could you get the first row from this table? The second?</a:t>
            </a:r>
          </a:p>
          <a:p>
            <a:pPr fontAlgn="ctr">
              <a:lnSpc>
                <a:spcPct val="150000"/>
              </a:lnSpc>
            </a:pPr>
            <a:r>
              <a:rPr lang="en-US" altLang="en-US" sz="2200" dirty="0"/>
              <a:t>How could you get the “legs” column from one of those rows?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16986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000" spc="-200" dirty="0">
                <a:solidFill>
                  <a:schemeClr val="accent1"/>
                </a:solidFill>
                <a:latin typeface="Courier New" charset="0"/>
                <a:ea typeface="Courier New" charset="0"/>
                <a:cs typeface="Courier New" charset="0"/>
              </a:rPr>
              <a:t># &lt;Table&gt;.order-by :: (col :: String, ascending :: Boolean)</a:t>
            </a:r>
            <a:r>
              <a:rPr lang="en-US" sz="2000" spc="-200" dirty="0">
                <a:solidFill>
                  <a:schemeClr val="accent1"/>
                </a:solidFill>
                <a:latin typeface="Courier New" charset="0"/>
                <a:ea typeface="Courier New" charset="0"/>
                <a:cs typeface="Courier New" charset="0"/>
                <a:sym typeface="Wingdings"/>
              </a:rPr>
              <a:t></a:t>
            </a:r>
            <a:r>
              <a:rPr lang="en-US" sz="20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from oldest-to-youngest</a:t>
            </a:r>
            <a:endParaRPr lang="en-US" altLang="en-US" b="1" dirty="0"/>
          </a:p>
          <a:p>
            <a:pPr fontAlgn="ctr">
              <a:lnSpc>
                <a:spcPct val="150000"/>
              </a:lnSpc>
            </a:pPr>
            <a:r>
              <a:rPr lang="en-US" altLang="en-US" dirty="0"/>
              <a:t>Make at least one pie and bar chart using this table</a:t>
            </a:r>
          </a:p>
          <a:p>
            <a:pPr fontAlgn="ctr">
              <a:lnSpc>
                <a:spcPct val="150000"/>
              </a:lnSpc>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err="1">
                <a:solidFill>
                  <a:schemeClr val="accent1"/>
                </a:solidFill>
                <a:latin typeface="Courier New" charset="0"/>
                <a:ea typeface="Courier New" charset="0"/>
                <a:cs typeface="Courier New" charset="0"/>
              </a:rPr>
              <a:t>animalA</a:t>
            </a:r>
            <a:r>
              <a:rPr lang="en-US" sz="2100" dirty="0">
                <a:solidFill>
                  <a:schemeClr val="accent1"/>
                </a:solidFill>
                <a:latin typeface="Courier New" charset="0"/>
                <a:ea typeface="Courier New" charset="0"/>
                <a:cs typeface="Courier New" charset="0"/>
              </a:rPr>
              <a:t> = animals-</a:t>
            </a:r>
            <a:r>
              <a:rPr lang="en-US" sz="2100" dirty="0" err="1">
                <a:solidFill>
                  <a:schemeClr val="accent1"/>
                </a:solidFill>
                <a:latin typeface="Courier New" charset="0"/>
                <a:ea typeface="Courier New" charset="0"/>
                <a:cs typeface="Courier New" charset="0"/>
              </a:rPr>
              <a:t>table.row</a:t>
            </a:r>
            <a:r>
              <a:rPr lang="en-US" sz="2100" dirty="0">
                <a:solidFill>
                  <a:schemeClr val="accent1"/>
                </a:solidFill>
                <a:latin typeface="Courier New" charset="0"/>
                <a:ea typeface="Courier New" charset="0"/>
                <a:cs typeface="Courier New" charset="0"/>
              </a:rPr>
              <a:t>-n(3)</a:t>
            </a:r>
          </a:p>
          <a:p>
            <a:pPr marL="0" indent="0">
              <a:buNone/>
            </a:pPr>
            <a:r>
              <a:rPr lang="en-US" sz="2100" dirty="0" err="1">
                <a:solidFill>
                  <a:schemeClr val="accent1"/>
                </a:solidFill>
                <a:latin typeface="Courier New" charset="0"/>
                <a:ea typeface="Courier New" charset="0"/>
                <a:cs typeface="Courier New" charset="0"/>
              </a:rPr>
              <a:t>animalB</a:t>
            </a:r>
            <a:r>
              <a:rPr lang="en-US" sz="2100" dirty="0">
                <a:solidFill>
                  <a:schemeClr val="accent1"/>
                </a:solidFill>
                <a:latin typeface="Courier New" charset="0"/>
                <a:ea typeface="Courier New" charset="0"/>
                <a:cs typeface="Courier New" charset="0"/>
              </a:rPr>
              <a:t> = …?</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1371600" y="4343400"/>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and reading it out. Once you find the value, you’re done!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Analyze questions</a:t>
            </a:r>
            <a:r>
              <a:rPr lang="en-US" sz="2200" dirty="0"/>
              <a:t> - Answered by looking for patterns and trends across </a:t>
            </a:r>
            <a:r>
              <a:rPr lang="en-US" sz="2200" i="1" dirty="0"/>
              <a:t>multiple</a:t>
            </a:r>
            <a:r>
              <a:rPr lang="en-US" sz="2200" dirty="0"/>
              <a:t> rows or columns. Examples: </a:t>
            </a:r>
            <a:r>
              <a:rPr lang="en-US" sz="2200" i="1" dirty="0"/>
              <a:t>"Do cats tend to be adopted faster than dogs?"</a:t>
            </a:r>
            <a:r>
              <a:rPr lang="en-US" sz="2200" dirty="0"/>
              <a:t> or </a:t>
            </a:r>
            <a:r>
              <a:rPr lang="en-US" sz="2200" i="1" dirty="0"/>
              <a:t>"Are older animals heavier than young ones?"</a:t>
            </a:r>
            <a:r>
              <a:rPr lang="en-US" sz="2200" dirty="0"/>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dirty="0"/>
              <a:t>Pedagogy</a:t>
            </a:r>
          </a:p>
          <a:p>
            <a:pPr fontAlgn="ctr"/>
            <a:endParaRPr lang="en-US" sz="2200" dirty="0"/>
          </a:p>
          <a:p>
            <a:pPr fontAlgn="ctr"/>
            <a:r>
              <a:rPr lang="en-US" sz="2200" dirty="0"/>
              <a:t>Connecting to AP CSP Data</a:t>
            </a:r>
          </a:p>
          <a:p>
            <a:pPr fontAlgn="ctr"/>
            <a:endParaRPr lang="en-US" sz="2200" dirty="0"/>
          </a:p>
          <a:p>
            <a:pPr fontAlgn="ctr"/>
            <a:r>
              <a:rPr lang="en-US" sz="2200" dirty="0"/>
              <a:t>Look on the bottom of Page 9. What kinds of questions are these?</a:t>
            </a:r>
          </a:p>
          <a:p>
            <a:pPr fontAlgn="ctr"/>
            <a:endParaRPr lang="en-US" sz="2200" dirty="0"/>
          </a:p>
          <a:p>
            <a:pPr fontAlgn="ctr"/>
            <a:r>
              <a:rPr lang="en-US" sz="2200" dirty="0"/>
              <a:t>Practice using Lookups on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produces true if it's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filter</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(is-cat)</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a:t>
            </a:r>
          </a:p>
          <a:p>
            <a:endParaRPr lang="en-US" dirty="0"/>
          </a:p>
          <a:p>
            <a:r>
              <a:rPr lang="en-US" dirty="0"/>
              <a:t>Try using the </a:t>
            </a:r>
            <a:r>
              <a:rPr lang="en-US" dirty="0">
                <a:latin typeface="Courier" pitchFamily="2" charset="0"/>
              </a:rPr>
              <a:t>gender</a:t>
            </a:r>
            <a:r>
              <a:rPr lang="en-US" dirty="0"/>
              <a:t> function you defined.</a:t>
            </a:r>
          </a:p>
          <a:p>
            <a:r>
              <a:rPr lang="en-US" dirty="0"/>
              <a:t>Try using </a:t>
            </a:r>
            <a:r>
              <a:rPr lang="en-US" dirty="0">
                <a:latin typeface="Courier" pitchFamily="2" charset="0"/>
              </a:rPr>
              <a:t>is-young</a:t>
            </a:r>
            <a:r>
              <a:rPr lang="en-US" dirty="0"/>
              <a:t>.</a:t>
            </a:r>
          </a:p>
          <a:p>
            <a:pPr marL="0" indent="0">
              <a:buNone/>
            </a:pPr>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18788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Open your saved file, or </a:t>
            </a:r>
            <a:r>
              <a:rPr lang="en-US" dirty="0">
                <a:latin typeface="Arial" panose="020B0604020202020204" pitchFamily="34" charset="0"/>
                <a:cs typeface="Arial" panose="020B0604020202020204" pitchFamily="34" charset="0"/>
                <a:hlinkClick r:id="rId2"/>
              </a:rPr>
              <a:t>a ready-made one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functions are defined here?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Turn to page 15, and use the Design Recipe to solve both problems. </a:t>
            </a:r>
          </a:p>
          <a:p>
            <a:r>
              <a:rPr lang="en-US" dirty="0">
                <a:latin typeface="Arial" panose="020B0604020202020204" pitchFamily="34" charset="0"/>
                <a:cs typeface="Arial" panose="020B0604020202020204" pitchFamily="34" charset="0"/>
              </a:rPr>
              <a:t>Once you’re done, type them into the Definitions Area.</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build-column</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152400" y="1676400"/>
            <a:ext cx="8839200" cy="4525962"/>
          </a:xfrm>
        </p:spPr>
        <p:txBody>
          <a:bodyPr/>
          <a:lstStyle/>
          <a:p>
            <a:pPr marL="0" indent="0">
              <a:buNone/>
            </a:pPr>
            <a:r>
              <a:rPr lang="en-US" sz="1900" spc="-200" dirty="0">
                <a:solidFill>
                  <a:schemeClr val="accent1"/>
                </a:solidFill>
                <a:latin typeface="Courier New" charset="0"/>
                <a:ea typeface="Courier New" charset="0"/>
                <a:cs typeface="Courier New" charset="0"/>
              </a:rPr>
              <a:t># &lt;Table&gt;.build-column :: (col :: String, builder :: (</a:t>
            </a:r>
            <a:r>
              <a:rPr lang="en-US" sz="1900" spc="-200" dirty="0" err="1">
                <a:solidFill>
                  <a:schemeClr val="accent1"/>
                </a:solidFill>
                <a:latin typeface="Courier New" charset="0"/>
                <a:ea typeface="Courier New" charset="0"/>
                <a:cs typeface="Courier New" charset="0"/>
              </a:rPr>
              <a:t>Row</a:t>
            </a:r>
            <a:r>
              <a:rPr lang="en-US" sz="1900" spc="-200" dirty="0" err="1">
                <a:solidFill>
                  <a:schemeClr val="accent1"/>
                </a:solidFill>
                <a:latin typeface="Courier New" charset="0"/>
                <a:ea typeface="Courier New" charset="0"/>
                <a:cs typeface="Courier New" charset="0"/>
                <a:sym typeface="Wingdings" pitchFamily="2" charset="2"/>
              </a:rPr>
              <a:t></a:t>
            </a:r>
            <a:r>
              <a:rPr lang="en-US" sz="1900" spc="-200" dirty="0" err="1">
                <a:solidFill>
                  <a:schemeClr val="accent1"/>
                </a:solidFill>
                <a:latin typeface="Courier New" charset="0"/>
                <a:ea typeface="Courier New" charset="0"/>
                <a:cs typeface="Courier New" charset="0"/>
              </a:rPr>
              <a:t>Value</a:t>
            </a:r>
            <a:r>
              <a:rPr lang="en-US" sz="1900" spc="-200" dirty="0">
                <a:solidFill>
                  <a:schemeClr val="accent1"/>
                </a:solidFill>
                <a:latin typeface="Courier New" charset="0"/>
                <a:ea typeface="Courier New" charset="0"/>
                <a:cs typeface="Courier New" charset="0"/>
              </a:rPr>
              <a:t>))</a:t>
            </a:r>
            <a:r>
              <a:rPr lang="en-US" sz="1900" spc="-200" dirty="0">
                <a:solidFill>
                  <a:schemeClr val="accent1"/>
                </a:solidFill>
                <a:latin typeface="Courier New" charset="0"/>
                <a:ea typeface="Courier New" charset="0"/>
                <a:cs typeface="Courier New" charset="0"/>
                <a:sym typeface="Wingdings" pitchFamily="2" charset="2"/>
              </a:rPr>
              <a:t></a:t>
            </a:r>
            <a:r>
              <a:rPr lang="en-US" sz="19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-column("label", nametag)</a:t>
            </a:r>
          </a:p>
          <a:p>
            <a:pPr marL="0" indent="0">
              <a:buNone/>
            </a:pPr>
            <a:endParaRPr lang="en-US" dirty="0"/>
          </a:p>
          <a:p>
            <a:r>
              <a:rPr lang="en-US" dirty="0"/>
              <a:t>Use this method to add a column called “born”, which contains the birth-year of each animal</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984260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spcBef>
                <a:spcPts val="0"/>
              </a:spcBef>
              <a:buNone/>
            </a:pPr>
            <a:endParaRPr lang="en-US" sz="1800" dirty="0">
              <a:solidFill>
                <a:schemeClr val="accent1"/>
              </a:solidFill>
              <a:latin typeface="Courier New" charset="0"/>
              <a:ea typeface="Courier New" charset="0"/>
              <a:cs typeface="Courier New" charset="0"/>
            </a:endParaRPr>
          </a:p>
          <a:p>
            <a:pPr marL="0" indent="0" algn="ctr">
              <a:spcBef>
                <a:spcPts val="0"/>
              </a:spcBef>
              <a:buNone/>
            </a:pPr>
            <a:r>
              <a:rPr lang="en-US" b="1" dirty="0">
                <a:solidFill>
                  <a:schemeClr val="bg1"/>
                </a:solidFill>
                <a:latin typeface="Helvetica" charset="0"/>
                <a:ea typeface="Helvetica" charset="0"/>
                <a:cs typeface="Helvetica" charset="0"/>
              </a:rPr>
              <a:t>Order matters!</a:t>
            </a:r>
            <a:endParaRPr lang="en-US" b="1" i="1" dirty="0">
              <a:solidFill>
                <a:schemeClr val="accent1"/>
              </a:solidFill>
              <a:latin typeface="Courier New" charset="0"/>
              <a:ea typeface="Courier New" charset="0"/>
              <a:cs typeface="Courier New" charset="0"/>
            </a:endParaRPr>
          </a:p>
          <a:p>
            <a:pPr marL="0" indent="0">
              <a:spcBef>
                <a:spcPts val="0"/>
              </a:spcBef>
              <a:buNone/>
            </a:pPr>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charts!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947853"/>
            <a:ext cx="8534400" cy="3970318"/>
          </a:xfrm>
          <a:prstGeom prst="rect">
            <a:avLst/>
          </a:prstGeom>
        </p:spPr>
        <p:txBody>
          <a:bodyPr wrap="square">
            <a:spAutoFit/>
          </a:bodyPr>
          <a:lstStyle/>
          <a:p>
            <a:r>
              <a:rPr lang="en-US" sz="1800" dirty="0">
                <a:solidFill>
                  <a:srgbClr val="000000"/>
                </a:solidFill>
                <a:latin typeface="Lato"/>
              </a:rPr>
              <a:t>I want to get a bar-chart of animal’s ages, for only the cats in the shelter,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(is-cat).order-by("name")</a:t>
            </a:r>
          </a:p>
          <a:p>
            <a:r>
              <a:rPr lang="en-US" sz="1800" dirty="0">
                <a:solidFill>
                  <a:schemeClr val="accent1"/>
                </a:solidFill>
                <a:latin typeface="Courier New" panose="02070309020205020404" pitchFamily="49" charset="0"/>
              </a:rPr>
              <a:t>bar-chart(t,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the same bar chart, but now for only the fixed animals,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(is-fixed).order-by("name")</a:t>
            </a:r>
          </a:p>
          <a:p>
            <a:r>
              <a:rPr lang="en-US" sz="1800" dirty="0">
                <a:solidFill>
                  <a:schemeClr val="accent1"/>
                </a:solidFill>
                <a:latin typeface="Courier New" panose="02070309020205020404" pitchFamily="49" charset="0"/>
              </a:rPr>
              <a:t>bar-chart(t,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the same bar chart, but now for only the young animals,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(is-young).order-by("name")</a:t>
            </a:r>
          </a:p>
          <a:p>
            <a:r>
              <a:rPr lang="en-US" sz="1800" dirty="0">
                <a:solidFill>
                  <a:schemeClr val="accent1"/>
                </a:solidFill>
                <a:latin typeface="Courier New" panose="02070309020205020404" pitchFamily="49" charset="0"/>
              </a:rPr>
              <a:t>bar-chart(t, "name", "age")</a:t>
            </a:r>
            <a:endParaRPr lang="en-US" sz="1800" b="0" i="0" dirty="0">
              <a:solidFill>
                <a:schemeClr val="accent1"/>
              </a:solidFill>
              <a:effectLst/>
              <a:latin typeface="Courier New" panose="02070309020205020404" pitchFamily="49" charset="0"/>
            </a:endParaRPr>
          </a:p>
        </p:txBody>
      </p:sp>
    </p:spTree>
    <p:extLst>
      <p:ext uri="{BB962C8B-B14F-4D97-AF65-F5344CB8AC3E}">
        <p14:creationId xmlns:p14="http://schemas.microsoft.com/office/powerpoint/2010/main" val="1535489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1: Duplicate Code</a:t>
            </a:r>
            <a:endParaRPr lang="en-US" dirty="0"/>
          </a:p>
          <a:p>
            <a:r>
              <a:rPr lang="en-US" sz="2000" dirty="0"/>
              <a:t>That’s a lotta typing!</a:t>
            </a:r>
          </a:p>
          <a:p>
            <a:r>
              <a:rPr lang="en-US" sz="2000" dirty="0"/>
              <a:t>If we find a bug, we have to fix it </a:t>
            </a:r>
            <a:r>
              <a:rPr lang="en-US" sz="2000" i="1" dirty="0"/>
              <a:t>everywhere</a:t>
            </a:r>
          </a:p>
          <a:p>
            <a:r>
              <a:rPr lang="en-US" sz="2000" dirty="0"/>
              <a:t>Longer programs are harder to debug</a:t>
            </a:r>
          </a:p>
          <a:p>
            <a:pPr marL="0" indent="0">
              <a:buNone/>
            </a:pPr>
            <a:endParaRPr lang="en-US" b="1" dirty="0"/>
          </a:p>
          <a:p>
            <a:pPr marL="0" indent="0">
              <a:buNone/>
            </a:pPr>
            <a:r>
              <a:rPr lang="en-US" b="1" dirty="0"/>
              <a:t>Problem 2: Order-of-Operations</a:t>
            </a:r>
          </a:p>
          <a:p>
            <a:pPr marL="0" indent="0">
              <a:buNone/>
            </a:pPr>
            <a:r>
              <a:rPr lang="en-US" sz="1800" dirty="0" err="1">
                <a:solidFill>
                  <a:schemeClr val="accent1"/>
                </a:solidFill>
                <a:latin typeface="Courier" pitchFamily="2" charset="0"/>
              </a:rPr>
              <a:t>t.order</a:t>
            </a:r>
            <a:r>
              <a:rPr lang="en-US" sz="1800" dirty="0">
                <a:solidFill>
                  <a:schemeClr val="accent1"/>
                </a:solidFill>
                <a:latin typeface="Courier" pitchFamily="2" charset="0"/>
              </a:rPr>
              <a:t>-by(“birth”, true).build-column(“birth”, birth-year)</a:t>
            </a:r>
          </a:p>
          <a:p>
            <a:r>
              <a:rPr lang="en-US" sz="2000" dirty="0"/>
              <a:t>What’s wrong with this picture?</a:t>
            </a:r>
          </a:p>
          <a:p>
            <a:r>
              <a:rPr lang="en-US" sz="2000" dirty="0"/>
              <a:t>Order matters!</a:t>
            </a:r>
            <a:endParaRPr lang="en-US" sz="2000" dirty="0">
              <a:latin typeface="Courier" pitchFamily="2" charset="0"/>
            </a:endParaRP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046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27529-106E-D349-9148-33B8C08F8812}"/>
              </a:ext>
            </a:extLst>
          </p:cNvPr>
          <p:cNvPicPr>
            <a:picLocks noChangeAspect="1"/>
          </p:cNvPicPr>
          <p:nvPr/>
        </p:nvPicPr>
        <p:blipFill>
          <a:blip r:embed="rId3"/>
          <a:stretch>
            <a:fillRect/>
          </a:stretch>
        </p:blipFill>
        <p:spPr>
          <a:xfrm>
            <a:off x="2119542" y="895350"/>
            <a:ext cx="6997700" cy="6038850"/>
          </a:xfrm>
          <a:prstGeom prst="rect">
            <a:avLst/>
          </a:prstGeom>
        </p:spPr>
      </p:pic>
      <p:sp>
        <p:nvSpPr>
          <p:cNvPr id="2" name="Title 1"/>
          <p:cNvSpPr>
            <a:spLocks noGrp="1"/>
          </p:cNvSpPr>
          <p:nvPr>
            <p:ph type="title"/>
          </p:nvPr>
        </p:nvSpPr>
        <p:spPr/>
        <p:txBody>
          <a:bodyPr/>
          <a:lstStyle/>
          <a:p>
            <a:r>
              <a:rPr lang="en-US" dirty="0"/>
              <a:t>Table Plans</a:t>
            </a:r>
          </a:p>
        </p:txBody>
      </p:sp>
      <p:sp>
        <p:nvSpPr>
          <p:cNvPr id="53" name="TextBox 52"/>
          <p:cNvSpPr txBox="1"/>
          <p:nvPr/>
        </p:nvSpPr>
        <p:spPr>
          <a:xfrm>
            <a:off x="2273451" y="914973"/>
            <a:ext cx="1620957"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sorted-age-bar</a:t>
            </a:r>
          </a:p>
        </p:txBody>
      </p:sp>
      <p:sp>
        <p:nvSpPr>
          <p:cNvPr id="54" name="TextBox 53"/>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56" name="TextBox 55"/>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bar chart of their ages, sorted alphabetically, for all fixed animals</a:t>
            </a:r>
          </a:p>
        </p:txBody>
      </p:sp>
      <p:sp>
        <p:nvSpPr>
          <p:cNvPr id="58" name="TextBox 57"/>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65" name="Rectangle 64"/>
          <p:cNvSpPr/>
          <p:nvPr/>
        </p:nvSpPr>
        <p:spPr>
          <a:xfrm>
            <a:off x="2581883" y="5232737"/>
            <a:ext cx="4733317" cy="1111843"/>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a:p>
            <a:pPr>
              <a:lnSpc>
                <a:spcPts val="2000"/>
              </a:lnSpc>
              <a:spcAft>
                <a:spcPts val="0"/>
              </a:spcAft>
            </a:pPr>
            <a:r>
              <a:rPr lang="en-US" sz="1500" dirty="0">
                <a:solidFill>
                  <a:schemeClr val="bg1"/>
                </a:solidFill>
                <a:latin typeface="Courier New" charset="0"/>
                <a:ea typeface="Courier New" charset="0"/>
                <a:cs typeface="Courier New" charset="0"/>
              </a:rPr>
              <a:t>.order-by(“age”)</a:t>
            </a:r>
          </a:p>
        </p:txBody>
      </p:sp>
      <p:sp>
        <p:nvSpPr>
          <p:cNvPr id="61" name="Rectangle 60"/>
          <p:cNvSpPr/>
          <p:nvPr/>
        </p:nvSpPr>
        <p:spPr>
          <a:xfrm>
            <a:off x="2260001" y="914400"/>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sorted-age-bar</a:t>
            </a:r>
          </a:p>
        </p:txBody>
      </p:sp>
      <p:sp>
        <p:nvSpPr>
          <p:cNvPr id="62" name="Rectangle 61"/>
          <p:cNvSpPr/>
          <p:nvPr/>
        </p:nvSpPr>
        <p:spPr>
          <a:xfrm>
            <a:off x="5908824"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sorted-age-bar</a:t>
            </a:r>
            <a:endParaRPr lang="en-US" sz="1500" b="1" spc="-150" dirty="0">
              <a:solidFill>
                <a:schemeClr val="bg1"/>
              </a:solidFill>
              <a:latin typeface="Courier New" charset="0"/>
              <a:ea typeface="Courier New" charset="0"/>
              <a:cs typeface="Courier New" charset="0"/>
            </a:endParaRPr>
          </a:p>
        </p:txBody>
      </p:sp>
      <p:sp>
        <p:nvSpPr>
          <p:cNvPr id="64" name="Rectangle 63"/>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cxnSp>
        <p:nvCxnSpPr>
          <p:cNvPr id="67" name="Straight Connector 66"/>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954655" cy="323165"/>
          </a:xfrm>
          <a:prstGeom prst="rect">
            <a:avLst/>
          </a:prstGeom>
        </p:spPr>
        <p:txBody>
          <a:bodyPr wrap="none">
            <a:spAutoFit/>
          </a:bodyPr>
          <a:lstStyle/>
          <a:p>
            <a:r>
              <a:rPr lang="en-US" sz="1500" spc="-100" dirty="0">
                <a:solidFill>
                  <a:schemeClr val="bg1"/>
                </a:solidFill>
                <a:latin typeface="Courier New" charset="0"/>
                <a:cs typeface="Courier New" charset="0"/>
              </a:rPr>
              <a:t>bar-chart(t, “name”, “age”)</a:t>
            </a:r>
            <a:endParaRPr lang="en-US" sz="1500" dirty="0"/>
          </a:p>
        </p:txBody>
      </p:sp>
      <p:sp>
        <p:nvSpPr>
          <p:cNvPr id="15" name="Rectangle 14">
            <a:extLst>
              <a:ext uri="{FF2B5EF4-FFF2-40B4-BE49-F238E27FC236}">
                <a16:creationId xmlns:a16="http://schemas.microsoft.com/office/drawing/2014/main" id="{8DF1D192-503B-D04C-849D-154834BF04CF}"/>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16" name="Table 15">
            <a:extLst>
              <a:ext uri="{FF2B5EF4-FFF2-40B4-BE49-F238E27FC236}">
                <a16:creationId xmlns:a16="http://schemas.microsoft.com/office/drawing/2014/main" id="{C4CCC121-E52D-164C-B66D-01CAE662AB71}"/>
              </a:ext>
            </a:extLst>
          </p:cNvPr>
          <p:cNvGraphicFramePr>
            <a:graphicFrameLocks noGrp="1"/>
          </p:cNvGraphicFramePr>
          <p:nvPr>
            <p:extLst>
              <p:ext uri="{D42A27DB-BD31-4B8C-83A1-F6EECF244321}">
                <p14:modId xmlns:p14="http://schemas.microsoft.com/office/powerpoint/2010/main" val="3386155551"/>
              </p:ext>
            </p:extLst>
          </p:nvPr>
        </p:nvGraphicFramePr>
        <p:xfrm>
          <a:off x="2329084" y="2735055"/>
          <a:ext cx="2395316" cy="1588709"/>
        </p:xfrm>
        <a:graphic>
          <a:graphicData uri="http://schemas.openxmlformats.org/drawingml/2006/table">
            <a:tbl>
              <a:tblPr firstRow="1" firstCol="1" bandRow="1">
                <a:tableStyleId>{7E9639D4-E3E2-4D34-9284-5A2195B3D0D7}</a:tableStyleId>
              </a:tblPr>
              <a:tblGrid>
                <a:gridCol w="1080813">
                  <a:extLst>
                    <a:ext uri="{9D8B030D-6E8A-4147-A177-3AD203B41FA5}">
                      <a16:colId xmlns:a16="http://schemas.microsoft.com/office/drawing/2014/main" val="1423625004"/>
                    </a:ext>
                  </a:extLst>
                </a:gridCol>
                <a:gridCol w="547709">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rPr>
                        <a:t>name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age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rPr>
                        <a:t>Sasha</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1</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Toggle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3</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Buddy</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Wade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 </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1</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Mittens</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pic>
        <p:nvPicPr>
          <p:cNvPr id="37" name="Picture 36">
            <a:extLst>
              <a:ext uri="{FF2B5EF4-FFF2-40B4-BE49-F238E27FC236}">
                <a16:creationId xmlns:a16="http://schemas.microsoft.com/office/drawing/2014/main" id="{D3DB4EBB-9AF4-5945-B45B-1F193A26E69E}"/>
              </a:ext>
            </a:extLst>
          </p:cNvPr>
          <p:cNvPicPr/>
          <p:nvPr/>
        </p:nvPicPr>
        <p:blipFill>
          <a:blip r:embed="rId4"/>
          <a:stretch>
            <a:fillRect/>
          </a:stretch>
        </p:blipFill>
        <p:spPr>
          <a:xfrm>
            <a:off x="6472644" y="2828623"/>
            <a:ext cx="1917700" cy="1456055"/>
          </a:xfrm>
          <a:prstGeom prst="rect">
            <a:avLst/>
          </a:prstGeom>
        </p:spPr>
      </p:pic>
      <p:sp>
        <p:nvSpPr>
          <p:cNvPr id="17" name="Rounded Rectangle 16">
            <a:extLst>
              <a:ext uri="{FF2B5EF4-FFF2-40B4-BE49-F238E27FC236}">
                <a16:creationId xmlns:a16="http://schemas.microsoft.com/office/drawing/2014/main" id="{78BFD0FD-AB92-214C-AFA6-1E7ED5A0FD79}"/>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ular Callout 17">
            <a:extLst>
              <a:ext uri="{FF2B5EF4-FFF2-40B4-BE49-F238E27FC236}">
                <a16:creationId xmlns:a16="http://schemas.microsoft.com/office/drawing/2014/main" id="{8BC96B93-C579-7F4D-AE8C-F1E2BFC447C8}"/>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3.88889E-6 -4.44444E-6 L 0.39862 0.21806 " pathEditMode="relative" rAng="0" ptsTypes="AA">
                                      <p:cBhvr>
                                        <p:cTn id="39" dur="2000" fill="hold"/>
                                        <p:tgtEl>
                                          <p:spTgt spid="61"/>
                                        </p:tgtEl>
                                        <p:attrNameLst>
                                          <p:attrName>ppt_x</p:attrName>
                                          <p:attrName>ppt_y</p:attrName>
                                        </p:attrNameLst>
                                      </p:cBhvr>
                                      <p:rCtr x="19931"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1.85185E-6 L -0.296 0.3794 " pathEditMode="relative" rAng="0" ptsTypes="AA">
                                      <p:cBhvr>
                                        <p:cTn id="56" dur="2000" fill="hold"/>
                                        <p:tgtEl>
                                          <p:spTgt spid="62"/>
                                        </p:tgtEl>
                                        <p:attrNameLst>
                                          <p:attrName>ppt_x</p:attrName>
                                          <p:attrName>ppt_y</p:attrName>
                                        </p:attrNameLst>
                                      </p:cBhvr>
                                      <p:rCtr x="-14809" y="18958"/>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64"/>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5">
                                            <p:txEl>
                                              <p:pRg st="2" end="2"/>
                                            </p:txEl>
                                          </p:spTgt>
                                        </p:tgtEl>
                                        <p:attrNameLst>
                                          <p:attrName>style.visibility</p:attrName>
                                        </p:attrNameLst>
                                      </p:cBhvr>
                                      <p:to>
                                        <p:strVal val="visible"/>
                                      </p:to>
                                    </p:set>
                                    <p:animEffect transition="in" filter="fade">
                                      <p:cBhvr>
                                        <p:cTn id="73" dur="500"/>
                                        <p:tgtEl>
                                          <p:spTgt spid="65">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fade">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61" grpId="0"/>
      <p:bldP spid="61" grpId="1"/>
      <p:bldP spid="62" grpId="0"/>
      <p:bldP spid="62" grpId="1"/>
      <p:bldP spid="64" grpId="0"/>
      <p:bldP spid="64" grpId="1"/>
      <p:bldP spid="68" grpId="0"/>
      <p:bldP spid="15" grpId="0"/>
      <p:bldP spid="17" grpId="0"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Looking for Relationships</a:t>
            </a:r>
          </a:p>
        </p:txBody>
      </p:sp>
      <p:sp>
        <p:nvSpPr>
          <p:cNvPr id="5" name="Content Placeholder 4">
            <a:extLst>
              <a:ext uri="{FF2B5EF4-FFF2-40B4-BE49-F238E27FC236}">
                <a16:creationId xmlns:a16="http://schemas.microsoft.com/office/drawing/2014/main" id="{03B3D5FE-3578-004C-B64A-B02C704187F5}"/>
              </a:ext>
            </a:extLst>
          </p:cNvPr>
          <p:cNvSpPr>
            <a:spLocks noGrp="1"/>
          </p:cNvSpPr>
          <p:nvPr>
            <p:ph idx="1"/>
          </p:nvPr>
        </p:nvSpPr>
        <p:spPr/>
        <p:txBody>
          <a:bodyPr/>
          <a:lstStyle/>
          <a:p>
            <a:r>
              <a:rPr lang="en-US" dirty="0"/>
              <a:t>Open </a:t>
            </a:r>
            <a:r>
              <a:rPr lang="en-US" u="sng" dirty="0">
                <a:hlinkClick r:id="rId2"/>
              </a:rPr>
              <a:t>www.Tinder.com</a:t>
            </a:r>
            <a:endParaRPr lang="en-US" u="sng" dirty="0"/>
          </a:p>
          <a:p>
            <a:r>
              <a:rPr lang="en-US" i="1" dirty="0"/>
              <a:t>JUST KIDDING – not that kind of relationship!!</a:t>
            </a:r>
          </a:p>
          <a:p>
            <a:pPr marL="0" indent="0">
              <a:buNone/>
            </a:pPr>
            <a:r>
              <a:rPr lang="en-US" sz="1600" i="1" spc="-200" dirty="0">
                <a:solidFill>
                  <a:schemeClr val="accent1"/>
                </a:solidFill>
                <a:latin typeface="Courier" pitchFamily="2" charset="0"/>
              </a:rPr>
              <a:t># scatter-plot :: (t :: Table, labels :: String, </a:t>
            </a:r>
            <a:r>
              <a:rPr lang="en-US" sz="1600" i="1" spc="-200" dirty="0" err="1">
                <a:solidFill>
                  <a:schemeClr val="accent1"/>
                </a:solidFill>
                <a:latin typeface="Courier" pitchFamily="2" charset="0"/>
              </a:rPr>
              <a:t>xs</a:t>
            </a:r>
            <a:r>
              <a:rPr lang="en-US" sz="1600" i="1" spc="-200" dirty="0">
                <a:solidFill>
                  <a:schemeClr val="accent1"/>
                </a:solidFill>
                <a:latin typeface="Courier" pitchFamily="2" charset="0"/>
              </a:rPr>
              <a:t> :: String, </a:t>
            </a:r>
            <a:r>
              <a:rPr lang="en-US" sz="1600" i="1" spc="-200" dirty="0" err="1">
                <a:solidFill>
                  <a:schemeClr val="accent1"/>
                </a:solidFill>
                <a:latin typeface="Courier" pitchFamily="2" charset="0"/>
              </a:rPr>
              <a:t>ys</a:t>
            </a:r>
            <a:r>
              <a:rPr lang="en-US" sz="1600" i="1" spc="-200" dirty="0">
                <a:solidFill>
                  <a:schemeClr val="accent1"/>
                </a:solidFill>
                <a:latin typeface="Courier" pitchFamily="2" charset="0"/>
              </a:rPr>
              <a:t> :: String) -&gt; Image</a:t>
            </a:r>
          </a:p>
          <a:p>
            <a:pPr marL="0" indent="0">
              <a:buNone/>
            </a:pPr>
            <a:r>
              <a:rPr lang="en-US" sz="1600" i="1" dirty="0">
                <a:solidFill>
                  <a:schemeClr val="accent1"/>
                </a:solidFill>
                <a:latin typeface="Courier" pitchFamily="2" charset="0"/>
              </a:rPr>
              <a:t>scatter-plot(animals-table, “name”, "pounds", "weeks”)</a:t>
            </a:r>
          </a:p>
          <a:p>
            <a:endParaRPr lang="en-US" i="1" dirty="0"/>
          </a:p>
          <a:p>
            <a:r>
              <a:rPr lang="en-US" dirty="0"/>
              <a:t>Try making some scatterplots!</a:t>
            </a:r>
          </a:p>
          <a:p>
            <a:r>
              <a:rPr lang="en-US" dirty="0"/>
              <a:t>Practice Table Plans on Page 18</a:t>
            </a:r>
          </a:p>
          <a:p>
            <a:endParaRPr lang="en-US" i="1"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91663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endParaRPr lang="en-US" sz="16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22 &amp; 23</a:t>
            </a:r>
          </a:p>
        </p:txBody>
      </p:sp>
      <p:sp>
        <p:nvSpPr>
          <p:cNvPr id="2" name="Footer Placeholder 1"/>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“Save a Copy”. 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Complete Page 24 &amp; 25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 the Design Recipe</a:t>
            </a:r>
          </a:p>
        </p:txBody>
      </p:sp>
      <p:sp>
        <p:nvSpPr>
          <p:cNvPr id="4" name="Rectangle 3"/>
          <p:cNvSpPr>
            <a:spLocks noChangeArrowheads="1"/>
          </p:cNvSpPr>
          <p:nvPr/>
        </p:nvSpPr>
        <p:spPr bwMode="auto">
          <a:xfrm>
            <a:off x="533400" y="1819275"/>
            <a:ext cx="76200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You as you did for the Animals dataset, define some functions to let you filter and build-columns for </a:t>
            </a:r>
            <a:r>
              <a:rPr lang="en-US" sz="2400" i="1" dirty="0">
                <a:latin typeface="Arial" charset="0"/>
                <a:ea typeface="Arial" charset="0"/>
                <a:cs typeface="Arial" charset="0"/>
              </a:rPr>
              <a:t>your</a:t>
            </a:r>
            <a:r>
              <a:rPr lang="en-US" sz="2400" dirty="0">
                <a:latin typeface="Arial" charset="0"/>
                <a:ea typeface="Arial" charset="0"/>
                <a:cs typeface="Arial" charset="0"/>
              </a:rPr>
              <a:t> dataset!</a:t>
            </a:r>
          </a:p>
          <a:p>
            <a:pPr marL="342900" indent="-342900" eaLnBrk="1" hangingPunct="1">
              <a:spcAft>
                <a:spcPts val="0"/>
              </a:spcAft>
              <a:buClr>
                <a:srgbClr val="4C4C4C"/>
              </a:buClr>
              <a:buSzTx/>
            </a:pPr>
            <a:r>
              <a:rPr lang="en-US" sz="2400" dirty="0">
                <a:latin typeface="Arial" charset="0"/>
                <a:ea typeface="Arial" charset="0"/>
                <a:cs typeface="Arial" charset="0"/>
              </a:rPr>
              <a:t>Complete Pages 26 &amp; 27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7714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Quantity Charts in Your Dataset</a:t>
            </a:r>
          </a:p>
        </p:txBody>
      </p:sp>
      <p:sp>
        <p:nvSpPr>
          <p:cNvPr id="4" name="Rectangle 3"/>
          <p:cNvSpPr>
            <a:spLocks noChangeArrowheads="1"/>
          </p:cNvSpPr>
          <p:nvPr/>
        </p:nvSpPr>
        <p:spPr bwMode="auto">
          <a:xfrm>
            <a:off x="533400" y="1819275"/>
            <a:ext cx="7620000" cy="260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Make at least one Pie Chart and one Bar Chart for columns in your dataset</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What do you </a:t>
            </a:r>
            <a:r>
              <a:rPr lang="en-US" sz="2400" b="1" dirty="0">
                <a:latin typeface="Arial" charset="0"/>
                <a:ea typeface="Arial" charset="0"/>
                <a:cs typeface="Arial" charset="0"/>
              </a:rPr>
              <a:t>Notice? </a:t>
            </a:r>
            <a:r>
              <a:rPr lang="en-US" sz="2400" dirty="0">
                <a:latin typeface="Arial" charset="0"/>
                <a:ea typeface="Arial" charset="0"/>
                <a:cs typeface="Arial" charset="0"/>
              </a:rPr>
              <a:t>What do you </a:t>
            </a:r>
            <a:r>
              <a:rPr lang="en-US" sz="2400" b="1" dirty="0">
                <a:latin typeface="Arial" charset="0"/>
                <a:ea typeface="Arial" charset="0"/>
                <a:cs typeface="Arial" charset="0"/>
              </a:rPr>
              <a:t>Wonder?</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Write your findings on Page 28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7000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89C6-03E4-3F48-8D21-C1F15E4F008B}"/>
              </a:ext>
            </a:extLst>
          </p:cNvPr>
          <p:cNvSpPr>
            <a:spLocks noGrp="1"/>
          </p:cNvSpPr>
          <p:nvPr>
            <p:ph type="title"/>
          </p:nvPr>
        </p:nvSpPr>
        <p:spPr/>
        <p:txBody>
          <a:bodyPr/>
          <a:lstStyle/>
          <a:p>
            <a:r>
              <a:rPr lang="en-US" dirty="0"/>
              <a:t>End-of Day Survey</a:t>
            </a:r>
          </a:p>
        </p:txBody>
      </p:sp>
      <p:sp>
        <p:nvSpPr>
          <p:cNvPr id="3" name="Content Placeholder 2">
            <a:extLst>
              <a:ext uri="{FF2B5EF4-FFF2-40B4-BE49-F238E27FC236}">
                <a16:creationId xmlns:a16="http://schemas.microsoft.com/office/drawing/2014/main" id="{A3CC45E3-9E55-B743-8AF3-8B565A1534E7}"/>
              </a:ext>
            </a:extLst>
          </p:cNvPr>
          <p:cNvSpPr>
            <a:spLocks noGrp="1"/>
          </p:cNvSpPr>
          <p:nvPr>
            <p:ph idx="1"/>
          </p:nvPr>
        </p:nvSpPr>
        <p:spPr/>
        <p:txBody>
          <a:bodyPr/>
          <a:lstStyle/>
          <a:p>
            <a:pPr marL="514350" indent="-514350">
              <a:buFont typeface="+mj-lt"/>
              <a:buAutoNum type="arabicPeriod"/>
            </a:pPr>
            <a:r>
              <a:rPr lang="en-US" dirty="0"/>
              <a:t>Did the session achieve today’s objectives? [Y/N]</a:t>
            </a:r>
          </a:p>
          <a:p>
            <a:pPr lvl="1"/>
            <a:r>
              <a:rPr lang="en-US" dirty="0"/>
              <a:t>If no, why?</a:t>
            </a:r>
          </a:p>
          <a:p>
            <a:pPr lvl="1"/>
            <a:endParaRPr lang="en-US" dirty="0"/>
          </a:p>
          <a:p>
            <a:pPr marL="514350" indent="-514350">
              <a:buFont typeface="+mj-lt"/>
              <a:buAutoNum type="arabicPeriod"/>
            </a:pPr>
            <a:r>
              <a:rPr lang="en-US" dirty="0"/>
              <a:t>Which topic(s) or aspect(s) of the workshop did you find most interesting or useful?</a:t>
            </a:r>
          </a:p>
          <a:p>
            <a:pPr marL="514350" indent="-514350">
              <a:buFont typeface="+mj-lt"/>
              <a:buAutoNum type="arabicPeriod"/>
            </a:pPr>
            <a:endParaRPr lang="en-US" dirty="0"/>
          </a:p>
          <a:p>
            <a:pPr marL="514350" indent="-514350">
              <a:buFont typeface="+mj-lt"/>
              <a:buAutoNum type="arabicPeriod"/>
            </a:pPr>
            <a:r>
              <a:rPr lang="en-US" dirty="0"/>
              <a:t>One question I still have about what we learned today is…</a:t>
            </a:r>
          </a:p>
        </p:txBody>
      </p:sp>
      <p:sp>
        <p:nvSpPr>
          <p:cNvPr id="4" name="Footer Placeholder 3">
            <a:extLst>
              <a:ext uri="{FF2B5EF4-FFF2-40B4-BE49-F238E27FC236}">
                <a16:creationId xmlns:a16="http://schemas.microsoft.com/office/drawing/2014/main" id="{1B2566D6-A5CC-4A49-85BA-789895E03783}"/>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566148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waits 5.8 weeks to be adopted.</a:t>
            </a:r>
          </a:p>
          <a:p>
            <a:pPr algn="r"/>
            <a:endParaRPr lang="en-US" dirty="0"/>
          </a:p>
          <a:p>
            <a:pPr marL="0" indent="0" algn="r">
              <a:buNone/>
            </a:pPr>
            <a:r>
              <a:rPr lang="en-US" sz="2400" i="1" dirty="0"/>
              <a:t>Does that mean most pets wait more than a month homes to find? Why or why not?</a:t>
            </a:r>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 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400" dirty="0"/>
              <a:t>Plots like these are called </a:t>
            </a:r>
            <a:r>
              <a:rPr lang="en-US" sz="2400" i="1" dirty="0"/>
              <a:t>box-plots</a:t>
            </a:r>
            <a:r>
              <a:rPr lang="en-US" sz="2400" dirty="0"/>
              <a:t>.</a:t>
            </a:r>
          </a:p>
          <a:p>
            <a:pPr eaLnBrk="1" hangingPunct="1">
              <a:spcBef>
                <a:spcPts val="0"/>
              </a:spcBef>
              <a:spcAft>
                <a:spcPts val="600"/>
              </a:spcAft>
              <a:buClr>
                <a:srgbClr val="4C4C4C"/>
              </a:buClr>
              <a:buSzTx/>
              <a:buNone/>
            </a:pPr>
            <a:r>
              <a:rPr lang="en-US" sz="2400" spc="-150" dirty="0">
                <a:solidFill>
                  <a:schemeClr val="accent1"/>
                </a:solidFill>
                <a:latin typeface="Courier New" charset="0"/>
                <a:ea typeface="Courier New" charset="0"/>
                <a:cs typeface="Courier New" charset="0"/>
              </a:rPr>
              <a:t># box-plot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Table, col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String) </a:t>
            </a:r>
            <a:r>
              <a:rPr lang="en-US" sz="24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box-plot(animals-table, “weeks”)</a:t>
            </a:r>
          </a:p>
          <a:p>
            <a:endParaRPr lang="en-US" sz="2400" b="1" dirty="0"/>
          </a:p>
          <a:p>
            <a:r>
              <a:rPr lang="en-US" sz="2400" b="1" dirty="0"/>
              <a:t>Five-Number Summary</a:t>
            </a:r>
          </a:p>
          <a:p>
            <a:pPr lvl="1"/>
            <a:r>
              <a:rPr lang="en-US" dirty="0"/>
              <a:t>Min, Max, Median (Q2), Q1 and Q3</a:t>
            </a:r>
          </a:p>
          <a:p>
            <a:pPr lvl="1"/>
            <a:r>
              <a:rPr lang="en-US" dirty="0"/>
              <a:t>Write this on Page 47</a:t>
            </a:r>
          </a:p>
          <a:p>
            <a:endParaRPr lang="en-US" dirty="0"/>
          </a:p>
          <a:p>
            <a:r>
              <a:rPr lang="en-US" sz="2400" dirty="0"/>
              <a:t>Sketch your box plot - horizontally -  on Page 31</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32.</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fixed-weeks-box</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fixed-weeks-box</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14973"/>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fixed-weeks-box</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2002887456"/>
              </p:ext>
            </p:extLst>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795116">
                  <a:extLst>
                    <a:ext uri="{9D8B030D-6E8A-4147-A177-3AD203B41FA5}">
                      <a16:colId xmlns:a16="http://schemas.microsoft.com/office/drawing/2014/main" val="1423625004"/>
                    </a:ext>
                  </a:extLst>
                </a:gridCol>
                <a:gridCol w="8334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weeks</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Sasha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3</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Toggle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1</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Buddy</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3</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Wade</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1</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1</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4.44444E-6 L 0.38525 0.21806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1"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42" presetClass="path" presetSubtype="0" accel="50000" decel="50000" fill="hold" grpId="0" nodeType="withEffect">
                                  <p:stCondLst>
                                    <p:cond delay="0"/>
                                  </p:stCondLst>
                                  <p:childTnLst>
                                    <p:animMotion origin="layout" path="M 2.77778E-6 -3.33333E-6 L 0.00121 0.59167 " pathEditMode="relative" rAng="0" ptsTypes="AA">
                                      <p:cBhvr>
                                        <p:cTn id="58" dur="2000" fill="hold"/>
                                        <p:tgtEl>
                                          <p:spTgt spid="32"/>
                                        </p:tgtEl>
                                        <p:attrNameLst>
                                          <p:attrName>ppt_x</p:attrName>
                                          <p:attrName>ppt_y</p:attrName>
                                        </p:attrNameLst>
                                      </p:cBhvr>
                                      <p:rCtr x="52" y="29583"/>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xEl>
                                              <p:pRg st="0" end="0"/>
                                            </p:txEl>
                                          </p:spTgt>
                                        </p:tgtEl>
                                        <p:attrNameLst>
                                          <p:attrName>style.visibility</p:attrName>
                                        </p:attrNameLst>
                                      </p:cBhvr>
                                      <p:to>
                                        <p:strVal val="visible"/>
                                      </p:to>
                                    </p:set>
                                    <p:animEffect transition="in" filter="fade">
                                      <p:cBhvr>
                                        <p:cTn id="63" dur="500"/>
                                        <p:tgtEl>
                                          <p:spTgt spid="3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3">
                                            <p:txEl>
                                              <p:pRg st="2" end="2"/>
                                            </p:txEl>
                                          </p:spTgt>
                                        </p:tgtEl>
                                        <p:attrNameLst>
                                          <p:attrName>style.visibility</p:attrName>
                                        </p:attrNameLst>
                                      </p:cBhvr>
                                      <p:to>
                                        <p:strVal val="visible"/>
                                      </p:to>
                                    </p:set>
                                    <p:animEffect transition="in" filter="fade">
                                      <p:cBhvr>
                                        <p:cTn id="73" dur="500"/>
                                        <p:tgtEl>
                                          <p:spTgt spid="33">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34</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173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600"/>
              </a:spcAft>
              <a:buClr>
                <a:srgbClr val="4C4C4C"/>
              </a:buClr>
              <a:buSzTx/>
            </a:pPr>
            <a:r>
              <a:rPr lang="en-US" altLang="en-US" sz="2200" dirty="0">
                <a:latin typeface="Arial" charset="0"/>
                <a:ea typeface="Arial" charset="0"/>
                <a:cs typeface="Arial" charset="0"/>
              </a:rPr>
              <a:t>Complete Page 37</a:t>
            </a:r>
          </a:p>
          <a:p>
            <a:pPr marL="342900" indent="-342900" eaLnBrk="1" hangingPunct="1">
              <a:spcAft>
                <a:spcPts val="600"/>
              </a:spcAft>
              <a:buClr>
                <a:srgbClr val="4C4C4C"/>
              </a:buClr>
              <a:buSzTx/>
            </a:pPr>
            <a:r>
              <a:rPr lang="en-US" altLang="en-US" sz="2200" dirty="0">
                <a:latin typeface="Arial" charset="0"/>
                <a:ea typeface="Arial" charset="0"/>
                <a:cs typeface="Arial" charset="0"/>
              </a:rPr>
              <a:t>What are these two charts measuring?</a:t>
            </a: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3962400"/>
            <a:ext cx="9144000" cy="984885"/>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freq</a:t>
            </a:r>
            <a:r>
              <a:rPr lang="en-US" sz="1900" spc="-100" dirty="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8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900" spc="-100" dirty="0">
                <a:solidFill>
                  <a:schemeClr val="accent1"/>
                </a:solidFill>
                <a:latin typeface="Courier New" charset="0"/>
                <a:ea typeface="Courier New" charset="0"/>
                <a:cs typeface="Courier New" charset="0"/>
              </a:rPr>
              <a:t>#histogram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t>
            </a:r>
            <a:r>
              <a:rPr lang="en-US" sz="19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Table, labels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bin-width</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Num</a:t>
            </a:r>
            <a:r>
              <a:rPr lang="en-US" sz="1900" spc="-1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sym typeface="Wingdings"/>
              </a:rPr>
              <a:t></a:t>
            </a:r>
            <a:r>
              <a:rPr lang="en-US" sz="1900" spc="-100" dirty="0" err="1">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a:t>
            </a:r>
            <a:r>
              <a:rPr lang="en-US" dirty="0" err="1"/>
              <a:t>freq</a:t>
            </a:r>
            <a:r>
              <a:rPr lang="en-US" dirty="0"/>
              <a:t>-bar</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gender-</a:t>
            </a:r>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07072"/>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gender-</a:t>
            </a:r>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795116">
                  <a:extLst>
                    <a:ext uri="{9D8B030D-6E8A-4147-A177-3AD203B41FA5}">
                      <a16:colId xmlns:a16="http://schemas.microsoft.com/office/drawing/2014/main" val="1423625004"/>
                    </a:ext>
                  </a:extLst>
                </a:gridCol>
                <a:gridCol w="8334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weeks</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Sasha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3</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Toggle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1</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Buddy</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3</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Wade</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1</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1</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spTree>
    <p:extLst>
      <p:ext uri="{BB962C8B-B14F-4D97-AF65-F5344CB8AC3E}">
        <p14:creationId xmlns:p14="http://schemas.microsoft.com/office/powerpoint/2010/main" val="114172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2.96296E-6 L 0.38525 0.21805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1"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42" presetClass="path" presetSubtype="0" accel="50000" decel="50000" fill="hold" grpId="0" nodeType="withEffect">
                                  <p:stCondLst>
                                    <p:cond delay="0"/>
                                  </p:stCondLst>
                                  <p:childTnLst>
                                    <p:animMotion origin="layout" path="M 2.77778E-6 -3.33333E-6 L 0.00121 0.59167 " pathEditMode="relative" rAng="0" ptsTypes="AA">
                                      <p:cBhvr>
                                        <p:cTn id="58" dur="2000" fill="hold"/>
                                        <p:tgtEl>
                                          <p:spTgt spid="32"/>
                                        </p:tgtEl>
                                        <p:attrNameLst>
                                          <p:attrName>ppt_x</p:attrName>
                                          <p:attrName>ppt_y</p:attrName>
                                        </p:attrNameLst>
                                      </p:cBhvr>
                                      <p:rCtr x="52" y="29583"/>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xEl>
                                              <p:pRg st="0" end="0"/>
                                            </p:txEl>
                                          </p:spTgt>
                                        </p:tgtEl>
                                        <p:attrNameLst>
                                          <p:attrName>style.visibility</p:attrName>
                                        </p:attrNameLst>
                                      </p:cBhvr>
                                      <p:to>
                                        <p:strVal val="visible"/>
                                      </p:to>
                                    </p:set>
                                    <p:animEffect transition="in" filter="fade">
                                      <p:cBhvr>
                                        <p:cTn id="63" dur="500"/>
                                        <p:tgtEl>
                                          <p:spTgt spid="3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3">
                                            <p:txEl>
                                              <p:pRg st="2" end="2"/>
                                            </p:txEl>
                                          </p:spTgt>
                                        </p:tgtEl>
                                        <p:attrNameLst>
                                          <p:attrName>style.visibility</p:attrName>
                                        </p:attrNameLst>
                                      </p:cBhvr>
                                      <p:to>
                                        <p:strVal val="visible"/>
                                      </p:to>
                                    </p:set>
                                    <p:animEffect transition="in" filter="fade">
                                      <p:cBhvr>
                                        <p:cTn id="73" dur="500"/>
                                        <p:tgtEl>
                                          <p:spTgt spid="33">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Pages 55 and 56</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57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58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81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are cuter, and therefore get 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61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62.</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984885"/>
          </a:xfrm>
          <a:prstGeom prst="rect">
            <a:avLst/>
          </a:prstGeom>
          <a:noFill/>
        </p:spPr>
        <p:txBody>
          <a:bodyPr wrap="square" rtlCol="0">
            <a:spAutoFit/>
          </a:bodyPr>
          <a:lstStyle/>
          <a:p>
            <a:r>
              <a:rPr lang="en-US" sz="1900" spc="-10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a:solidFill>
                  <a:schemeClr val="accent1"/>
                </a:solidFill>
                <a:latin typeface="Courier New" charset="0"/>
                <a:ea typeface="Courier New" charset="0"/>
                <a:cs typeface="Courier New" charset="0"/>
              </a:rPr>
              <a:t>xs</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1800" spc="-150" dirty="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Table, labels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xs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ys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a:solidFill>
                  <a:schemeClr val="accent1"/>
                </a:solidFill>
                <a:latin typeface="Courier New" charset="0"/>
                <a:ea typeface="Courier New" charset="0"/>
                <a:cs typeface="Courier New" charset="0"/>
                <a:sym typeface="Wingdings"/>
              </a:rPr>
              <a:t> </a:t>
            </a:r>
            <a:r>
              <a:rPr lang="en-US" sz="1800" spc="-150" dirty="0" err="1">
                <a:solidFill>
                  <a:schemeClr val="accent1"/>
                </a:solidFill>
                <a:latin typeface="Courier New" charset="0"/>
                <a:ea typeface="Courier New" charset="0"/>
                <a:cs typeface="Courier New" charset="0"/>
              </a:rPr>
              <a:t>Img</a:t>
            </a:r>
            <a:endParaRPr lang="en-US" sz="18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63</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64</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65.</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5486400"/>
            <a:ext cx="8686800" cy="1184825"/>
          </a:xfrm>
        </p:spPr>
        <p:txBody>
          <a:bodyPr/>
          <a:lstStyle/>
          <a:p>
            <a:pPr>
              <a:defRPr/>
            </a:pPr>
            <a:r>
              <a:rPr lang="en-US" dirty="0"/>
              <a:t>Unit 10</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69</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http://</a:t>
            </a:r>
            <a:r>
              <a:rPr lang="en-US" dirty="0" err="1">
                <a:solidFill>
                  <a:schemeClr val="bg1"/>
                </a:solidFill>
                <a:hlinkClick r:id="rId2"/>
              </a:rPr>
              <a:t>bit.ly</a:t>
            </a:r>
            <a:r>
              <a:rPr lang="en-US" dirty="0">
                <a:solidFill>
                  <a:schemeClr val="bg1"/>
                </a:solidFill>
                <a:hlinkClick r:id="rId2"/>
              </a:rPr>
              <a:t>/</a:t>
            </a:r>
            <a:r>
              <a:rPr lang="en-US" dirty="0" err="1">
                <a:solidFill>
                  <a:schemeClr val="bg1"/>
                </a:solidFill>
                <a:hlinkClick r:id="rId2"/>
              </a:rPr>
              <a:t>ExploreLR</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1015663"/>
          </a:xfrm>
          <a:prstGeom prst="rect">
            <a:avLst/>
          </a:prstGeom>
          <a:noFill/>
        </p:spPr>
        <p:txBody>
          <a:bodyPr wrap="square" rtlCol="0">
            <a:spAutoFit/>
          </a:bodyPr>
          <a:lstStyle/>
          <a:p>
            <a:r>
              <a:rPr lang="en-US" sz="2000" spc="-100" dirty="0">
                <a:solidFill>
                  <a:schemeClr val="accent1"/>
                </a:solidFill>
                <a:latin typeface="Courier New" charset="0"/>
                <a:ea typeface="Courier New" charset="0"/>
                <a:cs typeface="Courier New" charset="0"/>
              </a:rPr>
              <a:t>#</a:t>
            </a: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2000" spc="-150" dirty="0">
                <a:solidFill>
                  <a:schemeClr val="accent1"/>
                </a:solidFill>
                <a:latin typeface="Courier New" charset="0"/>
                <a:ea typeface="Courier New" charset="0"/>
                <a:cs typeface="Courier New" charset="0"/>
              </a:rPr>
              <a:t>#labeled-</a:t>
            </a:r>
            <a:r>
              <a:rPr lang="en-US" sz="2000" spc="-150" dirty="0" err="1">
                <a:solidFill>
                  <a:schemeClr val="accent1"/>
                </a:solidFill>
                <a:latin typeface="Courier New" charset="0"/>
                <a:ea typeface="Courier New" charset="0"/>
                <a:cs typeface="Courier New" charset="0"/>
              </a:rPr>
              <a:t>lr</a:t>
            </a:r>
            <a:r>
              <a:rPr lang="en-US" sz="2000" spc="-150" dirty="0">
                <a:solidFill>
                  <a:schemeClr val="accent1"/>
                </a:solidFill>
                <a:latin typeface="Courier New" charset="0"/>
                <a:ea typeface="Courier New" charset="0"/>
                <a:cs typeface="Courier New" charset="0"/>
              </a:rPr>
              <a:t>-plot</a:t>
            </a:r>
            <a:r>
              <a:rPr lang="en-US" sz="2000" spc="-600" dirty="0">
                <a:solidFill>
                  <a:schemeClr val="accent1"/>
                </a:solidFill>
                <a:latin typeface="Courier New" charset="0"/>
                <a:ea typeface="Courier New" charset="0"/>
                <a:cs typeface="Courier New" charset="0"/>
              </a:rPr>
              <a:t> :: ( </a:t>
            </a:r>
            <a:r>
              <a:rPr lang="en-US" sz="2000" spc="-150" dirty="0">
                <a:solidFill>
                  <a:schemeClr val="accent1"/>
                </a:solidFill>
                <a:latin typeface="Courier New" charset="0"/>
                <a:ea typeface="Courier New" charset="0"/>
                <a:cs typeface="Courier New" charset="0"/>
              </a:rPr>
              <a:t>t</a:t>
            </a:r>
            <a:r>
              <a:rPr lang="en-US" sz="2000" spc="-60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labels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sym typeface="Wingdings"/>
              </a:rPr>
              <a:t></a:t>
            </a:r>
            <a:r>
              <a:rPr lang="en-US" sz="2000" spc="-150" dirty="0" err="1">
                <a:solidFill>
                  <a:schemeClr val="accent1"/>
                </a:solidFill>
                <a:latin typeface="Courier New" charset="0"/>
                <a:ea typeface="Courier New" charset="0"/>
                <a:cs typeface="Courier New" charset="0"/>
              </a:rPr>
              <a:t>Img</a:t>
            </a:r>
            <a:endParaRPr lang="en-US" sz="2000" spc="-15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70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71</a:t>
            </a:r>
          </a:p>
        </p:txBody>
      </p:sp>
    </p:spTree>
    <p:extLst>
      <p:ext uri="{BB962C8B-B14F-4D97-AF65-F5344CB8AC3E}">
        <p14:creationId xmlns:p14="http://schemas.microsoft.com/office/powerpoint/2010/main" val="904462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11</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11 and 12</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74</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55971</TotalTime>
  <Words>4551</Words>
  <Application>Microsoft Macintosh PowerPoint</Application>
  <PresentationFormat>On-screen Show (4:3)</PresentationFormat>
  <Paragraphs>796</Paragraphs>
  <Slides>89</Slides>
  <Notes>46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89</vt:i4>
      </vt:variant>
    </vt:vector>
  </HeadingPairs>
  <TitlesOfParts>
    <vt:vector size="105" baseType="lpstr">
      <vt:lpstr>Arial Unicode MS</vt:lpstr>
      <vt:lpstr>ＭＳ Ｐゴシック</vt:lpstr>
      <vt:lpstr>Arial</vt:lpstr>
      <vt:lpstr>Calibri</vt:lpstr>
      <vt:lpstr>Century Gothic</vt:lpstr>
      <vt:lpstr>Courier</vt:lpstr>
      <vt:lpstr>Courier New</vt:lpstr>
      <vt:lpstr>Franklin Gothic Book</vt:lpstr>
      <vt:lpstr>Franklin Gothic Medium</vt:lpstr>
      <vt:lpstr>Helvetica</vt:lpstr>
      <vt:lpstr>Lato</vt:lpstr>
      <vt:lpstr>Mangal</vt:lpstr>
      <vt:lpstr>Times New Roman</vt:lpstr>
      <vt:lpstr>Wingdings</vt:lpstr>
      <vt:lpstr>Wingdings 2</vt:lpstr>
      <vt:lpstr>Trek</vt:lpstr>
      <vt:lpstr>PowerPoint Presentation</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Tables of images!</vt:lpstr>
      <vt:lpstr>Images from Tables!</vt:lpstr>
      <vt:lpstr>Row and Column Lookups</vt:lpstr>
      <vt:lpstr>Unit 2</vt:lpstr>
      <vt:lpstr>The animals dataset</vt:lpstr>
      <vt:lpstr>The animals dataset</vt:lpstr>
      <vt:lpstr>The animals dataset</vt:lpstr>
      <vt:lpstr>The order-by method</vt:lpstr>
      <vt:lpstr>Defining Values</vt:lpstr>
      <vt:lpstr>Question Types</vt:lpstr>
      <vt:lpstr>Question Types</vt:lpstr>
      <vt:lpstr>Defining Functions</vt:lpstr>
      <vt:lpstr>Defining Functions</vt:lpstr>
      <vt:lpstr>The Design Recipe in Your Classroom</vt:lpstr>
      <vt:lpstr>Why not just “go nuts”?</vt:lpstr>
      <vt:lpstr>The filter method</vt:lpstr>
      <vt:lpstr>Unit 3</vt:lpstr>
      <vt:lpstr>Review</vt:lpstr>
      <vt:lpstr>The build-column method</vt:lpstr>
      <vt:lpstr>More Table Methods</vt:lpstr>
      <vt:lpstr>Let’s make some charts!</vt:lpstr>
      <vt:lpstr>Introducing Table Plans</vt:lpstr>
      <vt:lpstr>Table Plans</vt:lpstr>
      <vt:lpstr>Looking for Relationships</vt:lpstr>
      <vt:lpstr>Unit 4</vt:lpstr>
      <vt:lpstr>PowerPoint Presentation</vt:lpstr>
      <vt:lpstr>Project: Choose Your Dataset!</vt:lpstr>
      <vt:lpstr>Use the Design Recipe</vt:lpstr>
      <vt:lpstr>Quantity Charts in Your Dataset</vt:lpstr>
      <vt:lpstr>End-of Day Survey</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fixed-weeks-box</vt:lpstr>
      <vt:lpstr>Your dataset</vt:lpstr>
      <vt:lpstr>Unit 6</vt:lpstr>
      <vt:lpstr>Visualizing Frequency</vt:lpstr>
      <vt:lpstr>gender-freq-bar</vt:lpstr>
      <vt:lpstr>Unit 7</vt:lpstr>
      <vt:lpstr>Unit 8</vt:lpstr>
      <vt:lpstr>Bins and Spread</vt:lpstr>
      <vt:lpstr>Which Chart is Best?</vt:lpstr>
      <vt:lpstr>Unit 9</vt:lpstr>
      <vt:lpstr>Do Now</vt:lpstr>
      <vt:lpstr>Scatter plots</vt:lpstr>
      <vt:lpstr>PowerPoint Presentation</vt:lpstr>
      <vt:lpstr>PowerPoint Presentation</vt:lpstr>
      <vt:lpstr>PowerPoint Presentation</vt:lpstr>
      <vt:lpstr>Your Dataset</vt:lpstr>
      <vt:lpstr>Unit 10</vt:lpstr>
      <vt:lpstr>PowerPoint Presentation</vt:lpstr>
      <vt:lpstr>PowerPoint Presentation</vt:lpstr>
      <vt:lpstr>PowerPoint Presentation</vt:lpstr>
      <vt:lpstr>Practice Making Scatterplots</vt:lpstr>
      <vt:lpstr>PowerPoint Presentation</vt:lpstr>
      <vt:lpstr>Unit 11</vt:lpstr>
      <vt:lpstr>Threats to Validity</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967</cp:revision>
  <cp:lastPrinted>2010-06-15T20:49:49Z</cp:lastPrinted>
  <dcterms:created xsi:type="dcterms:W3CDTF">2015-08-09T14:46:48Z</dcterms:created>
  <dcterms:modified xsi:type="dcterms:W3CDTF">2018-08-07T21:44:05Z</dcterms:modified>
  <cp:category/>
</cp:coreProperties>
</file>